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83" r:id="rId6"/>
    <p:sldId id="260" r:id="rId7"/>
    <p:sldId id="261" r:id="rId8"/>
    <p:sldId id="262"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9BB57"/>
    <a:srgbClr val="339966"/>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7567" autoAdjust="0"/>
  </p:normalViewPr>
  <p:slideViewPr>
    <p:cSldViewPr>
      <p:cViewPr>
        <p:scale>
          <a:sx n="76" d="100"/>
          <a:sy n="76" d="100"/>
        </p:scale>
        <p:origin x="-270" y="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smtClean="0"/>
            </a:lvl1pPr>
          </a:lstStyle>
          <a:p>
            <a:pPr>
              <a:defRPr/>
            </a:pPr>
            <a:fld id="{946DD206-5565-44B2-87B6-20200FE519AE}" type="datetimeFigureOut">
              <a:rPr lang="en-US"/>
              <a:pPr>
                <a:defRPr/>
              </a:pPr>
              <a:t>12/22/2011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smtClean="0"/>
            </a:lvl1pPr>
          </a:lstStyle>
          <a:p>
            <a:pPr>
              <a:defRPr/>
            </a:pPr>
            <a:fld id="{FCB1DAE4-0726-42CD-B6F0-0451132629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D37F97-2685-4692-933B-2E9E1AE4D0B3}" type="slidenum">
              <a:rPr lang="en-US"/>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fontAlgn="auto">
              <a:spcBef>
                <a:spcPts val="0"/>
              </a:spcBef>
              <a:spcAft>
                <a:spcPts val="0"/>
              </a:spcAft>
              <a:buFontTx/>
              <a:buAutoNum type="arabicParenBoth"/>
              <a:defRPr/>
            </a:pPr>
            <a:r>
              <a:rPr lang="en-US" dirty="0" smtClean="0"/>
              <a:t>Audits note shortcomings that exist at facilities, but also acknowledge areas of great performance. Evaluate patterns of deficiencies developing over time.</a:t>
            </a:r>
          </a:p>
          <a:p>
            <a:pPr fontAlgn="auto">
              <a:spcBef>
                <a:spcPts val="0"/>
              </a:spcBef>
              <a:spcAft>
                <a:spcPts val="0"/>
              </a:spcAft>
              <a:defRPr/>
            </a:pPr>
            <a:r>
              <a:rPr lang="en-US" dirty="0" smtClean="0"/>
              <a:t>(2) Regularly scheduled audits provide an incentive for permanent resolution of environmental issues.</a:t>
            </a:r>
          </a:p>
          <a:p>
            <a:pPr fontAlgn="auto">
              <a:spcBef>
                <a:spcPts val="0"/>
              </a:spcBef>
              <a:spcAft>
                <a:spcPts val="0"/>
              </a:spcAft>
              <a:defRPr/>
            </a:pPr>
            <a:r>
              <a:rPr lang="en-US" dirty="0" smtClean="0"/>
              <a:t>(3) Aid management to identify compliance issues and solutions, assist in employee training needs.</a:t>
            </a:r>
          </a:p>
          <a:p>
            <a:pPr fontAlgn="auto">
              <a:spcBef>
                <a:spcPts val="0"/>
              </a:spcBef>
              <a:spcAft>
                <a:spcPts val="0"/>
              </a:spcAft>
              <a:defRPr/>
            </a:pPr>
            <a:r>
              <a:rPr lang="en-US" dirty="0" smtClean="0"/>
              <a:t>(4) Audits assess risk of hazards</a:t>
            </a:r>
          </a:p>
          <a:p>
            <a:pPr fontAlgn="auto">
              <a:spcBef>
                <a:spcPts val="0"/>
              </a:spcBef>
              <a:spcAft>
                <a:spcPts val="0"/>
              </a:spcAft>
              <a:defRPr/>
            </a:pPr>
            <a:r>
              <a:rPr lang="en-US" dirty="0" smtClean="0"/>
              <a:t>(5) Audits may result in consolidation of resources and technologies resulting in more efficient and cost effective management strategies</a:t>
            </a:r>
          </a:p>
          <a:p>
            <a:pPr fontAlgn="auto">
              <a:spcBef>
                <a:spcPts val="0"/>
              </a:spcBef>
              <a:spcAft>
                <a:spcPts val="0"/>
              </a:spcAft>
              <a:defRPr/>
            </a:pPr>
            <a:r>
              <a:rPr lang="en-US" dirty="0" smtClean="0"/>
              <a:t>(6) Provide management with evidence that the environmental issues are being effectively managed and company’s liabilities are minimized.</a:t>
            </a:r>
          </a:p>
          <a:p>
            <a:pPr fontAlgn="auto">
              <a:spcBef>
                <a:spcPts val="0"/>
              </a:spcBef>
              <a:spcAft>
                <a:spcPts val="0"/>
              </a:spcAft>
              <a:defRPr/>
            </a:pPr>
            <a:r>
              <a:rPr lang="en-US" dirty="0" smtClean="0"/>
              <a:t>(7) Audits demonstrate management’s commitment to environmental compliance and increase environmental awareness facility-wide.</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74402D-4806-4328-9253-2A7495C09874}" type="slidenum">
              <a:rPr lang="en-US"/>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Environmental audit: a systematic, documented, periodic, and objective review of operations and practices related to meeting environmental requirements. </a:t>
            </a:r>
          </a:p>
          <a:p>
            <a:pPr>
              <a:spcBef>
                <a:spcPct val="0"/>
              </a:spcBef>
            </a:pPr>
            <a:r>
              <a:rPr lang="en-US" smtClean="0"/>
              <a:t>Compliance Management System: A company’s documented systematic efforts to prevent, detect, and correct violations through (a) policies and procedures, (b) assignment of compliance responsibility, (c) mechanisms for ensuring that policies are being carried out, including monitoring and auditing systems, (d) communicating policies and procedures to employees, (e) incentives for managers and employees to comply, (f) procedures for prompt correction of violations.</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442DE8-4E11-422F-AC5F-118A4536B1FF}" type="slidenum">
              <a:rPr lang="en-US"/>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example, violation of permit limits where the permit requires sampling, sampling shows violation</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1BF7D1-1FF6-400B-8737-DDC1F1A6558E}" type="slidenum">
              <a:rPr lang="en-US"/>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Discovery means the time at which any officer, director, employee, or agent of the facility has an objectively reasonable basis for believing that a violation has, or may have, occurred.</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BE9E41-7515-42AD-B26F-D3A1F9B0BC52}" type="slidenum">
              <a:rPr lang="en-US"/>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example: Notice of citizen suit, filing of complaint, commencement of agency inspection, issuance of agency information request, reporting by whistleblower.</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7B26B0-D503-4629-A00B-ACB05FC1239C}" type="slidenum">
              <a:rPr lang="en-US"/>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EPA can require correction within a shorter time period; facility can request more time, but must do so before the 60-day period has passed.</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BABEB8-1D11-4569-BC53-F0B88C039A8A}" type="slidenum">
              <a:rPr lang="en-US"/>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purposes of this condition, “violation” means noncompliance with federal, state, or local environmental laws identified in a judicial or administrative order, complaint, notice of violation, conviction, or plea agreement; or any act or omission for which the company has previously received penalty mitigation.</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5AB7F9-2578-406C-BFEE-DFF8CF3980D4}" type="slidenum">
              <a:rPr lang="en-US"/>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Definition of New Owner</a:t>
            </a:r>
            <a:r>
              <a:rPr lang="en-US" smtClean="0"/>
              <a:t>: So that only appropriate new owners can benefit from the tailored incentives, an eligible new owner must certify that: </a:t>
            </a:r>
            <a:br>
              <a:rPr lang="en-US" smtClean="0"/>
            </a:br>
            <a:r>
              <a:rPr lang="en-US" smtClean="0"/>
              <a:t/>
            </a:r>
            <a:br>
              <a:rPr lang="en-US" smtClean="0"/>
            </a:br>
            <a:r>
              <a:rPr lang="en-US" smtClean="0"/>
              <a:t>Prior to the transaction, it was not responsible for environmental compliance at the facility which is the subject of the disclosure, did not cause the violations being disclosed and could not have prevented their occurrence; </a:t>
            </a:r>
          </a:p>
          <a:p>
            <a:pPr>
              <a:spcBef>
                <a:spcPct val="0"/>
              </a:spcBef>
            </a:pPr>
            <a:endParaRPr lang="en-US" smtClean="0"/>
          </a:p>
          <a:p>
            <a:pPr>
              <a:spcBef>
                <a:spcPct val="0"/>
              </a:spcBef>
            </a:pPr>
            <a:r>
              <a:rPr lang="en-US" smtClean="0"/>
              <a:t>The violation which is the subject of the disclosure originated with the prior owner; and </a:t>
            </a:r>
          </a:p>
          <a:p>
            <a:pPr>
              <a:spcBef>
                <a:spcPct val="0"/>
              </a:spcBef>
            </a:pPr>
            <a:endParaRPr lang="en-US" smtClean="0"/>
          </a:p>
          <a:p>
            <a:pPr>
              <a:spcBef>
                <a:spcPct val="0"/>
              </a:spcBef>
            </a:pPr>
            <a:r>
              <a:rPr lang="en-US" smtClean="0"/>
              <a:t>Prior to the transaction, neither the buyer nor the seller had the largest ownership share of the other entity, and they did not have a common corporate parent. </a:t>
            </a:r>
            <a:br>
              <a:rPr lang="en-US" smtClean="0"/>
            </a:br>
            <a:r>
              <a:rPr lang="en-US" smtClean="0"/>
              <a:t/>
            </a:r>
            <a:br>
              <a:rPr lang="en-US" smtClean="0"/>
            </a:br>
            <a:endParaRPr lang="en-US" smtClean="0"/>
          </a:p>
          <a:p>
            <a:pPr>
              <a:spcBef>
                <a:spcPct val="0"/>
              </a:spcBef>
            </a:pPr>
            <a:r>
              <a:rPr lang="en-US" b="1" smtClean="0"/>
              <a:t>Penalty Mitigation</a:t>
            </a:r>
            <a:r>
              <a:rPr lang="en-US" smtClean="0"/>
              <a:t>:</a:t>
            </a:r>
            <a:r>
              <a:rPr lang="en-US" i="1" smtClean="0"/>
              <a:t> </a:t>
            </a:r>
            <a:r>
              <a:rPr lang="en-US" smtClean="0"/>
              <a:t>Applies to new owners that, within 9 months of the transaction closing: </a:t>
            </a:r>
          </a:p>
          <a:p>
            <a:pPr>
              <a:spcBef>
                <a:spcPct val="0"/>
              </a:spcBef>
            </a:pPr>
            <a:endParaRPr lang="en-US" smtClean="0"/>
          </a:p>
          <a:p>
            <a:pPr>
              <a:spcBef>
                <a:spcPct val="0"/>
              </a:spcBef>
            </a:pPr>
            <a:r>
              <a:rPr lang="en-US" smtClean="0"/>
              <a:t>Promptly disclose violations to EPA, or </a:t>
            </a:r>
          </a:p>
          <a:p>
            <a:pPr>
              <a:spcBef>
                <a:spcPct val="0"/>
              </a:spcBef>
            </a:pPr>
            <a:endParaRPr lang="en-US" smtClean="0"/>
          </a:p>
          <a:p>
            <a:pPr>
              <a:spcBef>
                <a:spcPct val="0"/>
              </a:spcBef>
            </a:pPr>
            <a:r>
              <a:rPr lang="en-US" smtClean="0"/>
              <a:t>Enter into an audit agreement with EPA, </a:t>
            </a:r>
            <a:r>
              <a:rPr lang="en-US" b="1" smtClean="0"/>
              <a:t>and</a:t>
            </a:r>
          </a:p>
          <a:p>
            <a:pPr>
              <a:spcBef>
                <a:spcPct val="0"/>
              </a:spcBef>
            </a:pPr>
            <a:endParaRPr lang="en-US" b="1" smtClean="0"/>
          </a:p>
          <a:p>
            <a:pPr>
              <a:spcBef>
                <a:spcPct val="0"/>
              </a:spcBef>
            </a:pPr>
            <a:r>
              <a:rPr lang="en-US" smtClean="0"/>
              <a:t>Meet all the Conditions of the Audit Policy, as modified for new owners</a:t>
            </a:r>
          </a:p>
          <a:p>
            <a:pPr>
              <a:spcBef>
                <a:spcPct val="0"/>
              </a:spcBef>
            </a:pPr>
            <a:endParaRPr lang="en-US" smtClean="0"/>
          </a:p>
          <a:p>
            <a:pPr>
              <a:spcBef>
                <a:spcPct val="0"/>
              </a:spcBef>
            </a:pPr>
            <a:r>
              <a:rPr lang="en-US" smtClean="0"/>
              <a:t>No penalties will be assessed against the new owner for the period before the date of acquisition;</a:t>
            </a:r>
          </a:p>
          <a:p>
            <a:pPr>
              <a:spcBef>
                <a:spcPct val="0"/>
              </a:spcBef>
            </a:pPr>
            <a:endParaRPr lang="en-US" smtClean="0"/>
          </a:p>
          <a:p>
            <a:pPr>
              <a:spcBef>
                <a:spcPct val="0"/>
              </a:spcBef>
            </a:pPr>
            <a:r>
              <a:rPr lang="en-US" smtClean="0"/>
              <a:t>Penalties for economic benefit associated with avoided operation and maintenance costs will be assessed against the new owner, but only from the date of acquisition; and </a:t>
            </a:r>
          </a:p>
          <a:p>
            <a:pPr>
              <a:spcBef>
                <a:spcPct val="0"/>
              </a:spcBef>
            </a:pPr>
            <a:endParaRPr lang="en-US" smtClean="0"/>
          </a:p>
          <a:p>
            <a:pPr>
              <a:spcBef>
                <a:spcPct val="0"/>
              </a:spcBef>
            </a:pPr>
            <a:r>
              <a:rPr lang="en-US" smtClean="0"/>
              <a:t>No penalties for economic benefit associated with delayed capital expenditures or with unfair competitive advantage will be assessed against the new owner if the violations are corrected in accordance with the Audit Policy (i.e., within 60 days of discovery or another reasonable timeframe to which EPA has agreed). </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86FEE9-EFAB-4821-B2C9-3485F09C4474}" type="slidenum">
              <a:rPr lang="en-US"/>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86FB1D-248D-42CB-9E46-7E38A17B56B7}" type="datetimeFigureOut">
              <a:rPr lang="en-US"/>
              <a:pPr>
                <a:defRPr/>
              </a:pPr>
              <a:t>12/22/2011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02C8B7-55FA-4E08-BB6B-E458C888CC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6D2AA6-9E4B-4446-8E68-167143F51E70}" type="datetimeFigureOut">
              <a:rPr lang="en-US"/>
              <a:pPr>
                <a:defRPr/>
              </a:pPr>
              <a:t>12/22/2011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0153E6-749F-4873-BE20-77EB1570A3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6E9824-E4CD-4614-8B9D-A8460FF9164E}" type="datetimeFigureOut">
              <a:rPr lang="en-US"/>
              <a:pPr>
                <a:defRPr/>
              </a:pPr>
              <a:t>12/22/2011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0B3093-BD04-452F-97A3-53FB937BB0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7C6C2B-A405-41AE-AE09-8EB85EEB552F}" type="datetimeFigureOut">
              <a:rPr lang="en-US"/>
              <a:pPr>
                <a:defRPr/>
              </a:pPr>
              <a:t>12/22/2011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B8AC9C-CE28-4F83-9FC4-8F80B5A13C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F611A7-FA40-404A-9AC5-45DA9DE80ECB}" type="datetimeFigureOut">
              <a:rPr lang="en-US"/>
              <a:pPr>
                <a:defRPr/>
              </a:pPr>
              <a:t>12/22/2011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AD128E-9CE9-4132-8F11-0E094BA905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640BB7-BA6C-4EAC-8D0A-47EB67522324}" type="datetimeFigureOut">
              <a:rPr lang="en-US"/>
              <a:pPr>
                <a:defRPr/>
              </a:pPr>
              <a:t>12/22/2011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7782FA-696D-4BEA-ABE9-017D0784C5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010DC0-A402-4C64-84FA-F6B65510850E}" type="datetimeFigureOut">
              <a:rPr lang="en-US"/>
              <a:pPr>
                <a:defRPr/>
              </a:pPr>
              <a:t>12/22/2011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2CB080-BD4E-4022-AEDE-A005ACB742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8B92C5C-2DA4-4CB5-A1FE-C5D2664D8358}" type="datetimeFigureOut">
              <a:rPr lang="en-US"/>
              <a:pPr>
                <a:defRPr/>
              </a:pPr>
              <a:t>12/22/2011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8581A8-4259-4CB3-A305-905F486874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61916C-50A5-4EFF-BF71-CC6AD0CD2AD4}" type="datetimeFigureOut">
              <a:rPr lang="en-US"/>
              <a:pPr>
                <a:defRPr/>
              </a:pPr>
              <a:t>12/22/2011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36F579-1FAD-4F27-B095-C8A8798507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D43C49-31ED-414B-9E73-4E9A34DA7145}" type="datetimeFigureOut">
              <a:rPr lang="en-US"/>
              <a:pPr>
                <a:defRPr/>
              </a:pPr>
              <a:t>12/22/2011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4A3555-D073-48C3-9C5F-FF3C47267A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23DEAD-CF82-4093-A808-550EA3A57176}" type="datetimeFigureOut">
              <a:rPr lang="en-US"/>
              <a:pPr>
                <a:defRPr/>
              </a:pPr>
              <a:t>12/22/2011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F8BBE1-7F4A-4A5D-800F-9FAF4AB6E52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8BEBD6F-C9DE-486E-B589-5EF9DB308795}" type="datetimeFigureOut">
              <a:rPr lang="en-US"/>
              <a:pPr>
                <a:defRPr/>
              </a:pPr>
              <a:t>12/22/2011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F07614-B321-4C8B-B29C-5F92174BB4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28600" y="2130425"/>
            <a:ext cx="8686800" cy="1470025"/>
          </a:xfrm>
        </p:spPr>
        <p:txBody>
          <a:bodyPr/>
          <a:lstStyle/>
          <a:p>
            <a:pPr eaLnBrk="1" hangingPunct="1"/>
            <a:r>
              <a:rPr lang="en-US" b="1" smtClean="0"/>
              <a:t>How Businesses Can Take Advantage of U.S. EPA’s Audit Policy</a:t>
            </a:r>
            <a:endParaRPr lang="en-US" smtClean="0"/>
          </a:p>
        </p:txBody>
      </p:sp>
      <p:sp>
        <p:nvSpPr>
          <p:cNvPr id="14338" name="Subtitle 2"/>
          <p:cNvSpPr>
            <a:spLocks noGrp="1"/>
          </p:cNvSpPr>
          <p:nvPr>
            <p:ph type="subTitle" idx="1"/>
          </p:nvPr>
        </p:nvSpPr>
        <p:spPr>
          <a:xfrm>
            <a:off x="1447800" y="3962400"/>
            <a:ext cx="6400800" cy="1752600"/>
          </a:xfrm>
        </p:spPr>
        <p:txBody>
          <a:bodyPr/>
          <a:lstStyle/>
          <a:p>
            <a:pPr eaLnBrk="1" hangingPunct="1">
              <a:lnSpc>
                <a:spcPct val="80000"/>
              </a:lnSpc>
            </a:pPr>
            <a:r>
              <a:rPr lang="en-US" smtClean="0">
                <a:solidFill>
                  <a:schemeClr val="tx1"/>
                </a:solidFill>
              </a:rPr>
              <a:t>Dave Scriven-Young</a:t>
            </a:r>
          </a:p>
          <a:p>
            <a:pPr eaLnBrk="1" hangingPunct="1">
              <a:lnSpc>
                <a:spcPct val="80000"/>
              </a:lnSpc>
            </a:pPr>
            <a:r>
              <a:rPr lang="en-US" smtClean="0">
                <a:solidFill>
                  <a:schemeClr val="tx1"/>
                </a:solidFill>
              </a:rPr>
              <a:t>Peckar &amp; Abramson, P.C.</a:t>
            </a:r>
          </a:p>
          <a:p>
            <a:pPr eaLnBrk="1" hangingPunct="1">
              <a:lnSpc>
                <a:spcPct val="80000"/>
              </a:lnSpc>
            </a:pPr>
            <a:r>
              <a:rPr lang="en-US" smtClean="0">
                <a:solidFill>
                  <a:schemeClr val="tx1"/>
                </a:solidFill>
              </a:rPr>
              <a:t>www.pecklaw.com</a:t>
            </a:r>
          </a:p>
          <a:p>
            <a:pPr eaLnBrk="1" hangingPunct="1">
              <a:lnSpc>
                <a:spcPct val="80000"/>
              </a:lnSpc>
            </a:pPr>
            <a:r>
              <a:rPr lang="en-US" smtClean="0">
                <a:solidFill>
                  <a:schemeClr val="tx1"/>
                </a:solidFill>
              </a:rPr>
              <a:t>www.illinoisenvironmentallaw.com</a:t>
            </a:r>
          </a:p>
        </p:txBody>
      </p:sp>
      <p:pic>
        <p:nvPicPr>
          <p:cNvPr id="14339" name="Picture 4" descr="firm_overview"/>
          <p:cNvPicPr>
            <a:picLocks noChangeAspect="1" noChangeArrowheads="1"/>
          </p:cNvPicPr>
          <p:nvPr/>
        </p:nvPicPr>
        <p:blipFill>
          <a:blip r:embed="rId2"/>
          <a:srcRect/>
          <a:stretch>
            <a:fillRect/>
          </a:stretch>
        </p:blipFill>
        <p:spPr bwMode="auto">
          <a:xfrm>
            <a:off x="1066800" y="533400"/>
            <a:ext cx="72771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9"/>
          <p:cNvSpPr>
            <a:spLocks noGrp="1"/>
          </p:cNvSpPr>
          <p:nvPr>
            <p:ph type="title" idx="4294967295"/>
          </p:nvPr>
        </p:nvSpPr>
        <p:spPr>
          <a:xfrm>
            <a:off x="152400" y="4648200"/>
            <a:ext cx="8763000" cy="1143000"/>
          </a:xfrm>
        </p:spPr>
        <p:txBody>
          <a:bodyPr/>
          <a:lstStyle/>
          <a:p>
            <a:pPr eaLnBrk="1" hangingPunct="1"/>
            <a:r>
              <a:rPr lang="en-US" smtClean="0"/>
              <a:t>How can businesses take advantage of U.S. EPA’s Audit Policy?</a:t>
            </a:r>
          </a:p>
        </p:txBody>
      </p:sp>
      <p:pic>
        <p:nvPicPr>
          <p:cNvPr id="25602" name="Picture 6" descr="EPA_logo"/>
          <p:cNvPicPr>
            <a:picLocks noChangeAspect="1" noChangeArrowheads="1"/>
          </p:cNvPicPr>
          <p:nvPr/>
        </p:nvPicPr>
        <p:blipFill>
          <a:blip r:embed="rId2"/>
          <a:srcRect/>
          <a:stretch>
            <a:fillRect/>
          </a:stretch>
        </p:blipFill>
        <p:spPr bwMode="auto">
          <a:xfrm>
            <a:off x="2743200" y="381000"/>
            <a:ext cx="3008313"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en-US" smtClean="0"/>
              <a:t>What Is U.S. EPA’s Audit Policy?</a:t>
            </a:r>
          </a:p>
        </p:txBody>
      </p:sp>
      <p:sp>
        <p:nvSpPr>
          <p:cNvPr id="26626" name="Rectangle 3"/>
          <p:cNvSpPr>
            <a:spLocks noGrp="1"/>
          </p:cNvSpPr>
          <p:nvPr>
            <p:ph type="body" idx="1"/>
          </p:nvPr>
        </p:nvSpPr>
        <p:spPr/>
        <p:txBody>
          <a:bodyPr/>
          <a:lstStyle/>
          <a:p>
            <a:pPr eaLnBrk="1" hangingPunct="1">
              <a:lnSpc>
                <a:spcPct val="90000"/>
              </a:lnSpc>
            </a:pPr>
            <a:r>
              <a:rPr lang="en-US" smtClean="0"/>
              <a:t>“Incentives for Self-Policing: Discovery, Disclosure, Correction and Prevention of Violations” (65 Federal Register 19,618)</a:t>
            </a:r>
          </a:p>
          <a:p>
            <a:pPr eaLnBrk="1" hangingPunct="1">
              <a:lnSpc>
                <a:spcPct val="90000"/>
              </a:lnSpc>
            </a:pPr>
            <a:endParaRPr lang="en-US" smtClean="0"/>
          </a:p>
          <a:p>
            <a:pPr eaLnBrk="1" hangingPunct="1">
              <a:lnSpc>
                <a:spcPct val="90000"/>
              </a:lnSpc>
            </a:pPr>
            <a:r>
              <a:rPr lang="en-US" smtClean="0"/>
              <a:t>The goal of the policy is to safeguard human health and the environment by providing several major incentives for regulated entities to voluntarily come into compliance with federal environmental laws and regulations.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eaLnBrk="1" hangingPunct="1"/>
            <a:r>
              <a:rPr lang="en-US" sz="4000" smtClean="0"/>
              <a:t>What Are The Benefits of U.S. EPA’s Audit Policy?</a:t>
            </a:r>
          </a:p>
        </p:txBody>
      </p:sp>
      <p:sp>
        <p:nvSpPr>
          <p:cNvPr id="27650" name="Rectangle 3"/>
          <p:cNvSpPr>
            <a:spLocks noGrp="1"/>
          </p:cNvSpPr>
          <p:nvPr>
            <p:ph type="body" idx="1"/>
          </p:nvPr>
        </p:nvSpPr>
        <p:spPr/>
        <p:txBody>
          <a:bodyPr/>
          <a:lstStyle/>
          <a:p>
            <a:pPr eaLnBrk="1" hangingPunct="1">
              <a:lnSpc>
                <a:spcPct val="90000"/>
              </a:lnSpc>
            </a:pPr>
            <a:r>
              <a:rPr lang="en-US" smtClean="0"/>
              <a:t>No gravity-based penalties if all nine of the Policy’s conditions are met. </a:t>
            </a:r>
          </a:p>
          <a:p>
            <a:pPr lvl="1" eaLnBrk="1" hangingPunct="1">
              <a:lnSpc>
                <a:spcPct val="90000"/>
              </a:lnSpc>
            </a:pPr>
            <a:r>
              <a:rPr lang="en-US" smtClean="0"/>
              <a:t>EPA retains the ability to collect economic benefit  received due to noncompliance.</a:t>
            </a:r>
          </a:p>
          <a:p>
            <a:pPr lvl="1" eaLnBrk="1" hangingPunct="1">
              <a:lnSpc>
                <a:spcPct val="90000"/>
              </a:lnSpc>
            </a:pPr>
            <a:r>
              <a:rPr lang="en-US" smtClean="0"/>
              <a:t>Reduction of gravity-based penalty by 75% where  all conditions met except detection of violation through a systematic discovery process.</a:t>
            </a:r>
          </a:p>
          <a:p>
            <a:pPr eaLnBrk="1" hangingPunct="1">
              <a:lnSpc>
                <a:spcPct val="90000"/>
              </a:lnSpc>
            </a:pPr>
            <a:r>
              <a:rPr lang="en-US" smtClean="0"/>
              <a:t>No recommendation for criminal prosecution</a:t>
            </a:r>
          </a:p>
          <a:p>
            <a:pPr eaLnBrk="1" hangingPunct="1">
              <a:lnSpc>
                <a:spcPct val="90000"/>
              </a:lnSpc>
            </a:pPr>
            <a:r>
              <a:rPr lang="en-US" smtClean="0"/>
              <a:t>No routine requests for audit reports.</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r>
              <a:rPr lang="en-US" sz="4000" smtClean="0"/>
              <a:t>What Are The Conditions of U.S. EPA’s Audit Policy?</a:t>
            </a:r>
          </a:p>
        </p:txBody>
      </p:sp>
      <p:sp>
        <p:nvSpPr>
          <p:cNvPr id="28674" name="Rectangle 3"/>
          <p:cNvSpPr>
            <a:spLocks noGrp="1"/>
          </p:cNvSpPr>
          <p:nvPr>
            <p:ph type="body" idx="1"/>
          </p:nvPr>
        </p:nvSpPr>
        <p:spPr>
          <a:xfrm>
            <a:off x="457200" y="1600200"/>
            <a:ext cx="8305800" cy="1752600"/>
          </a:xfrm>
        </p:spPr>
        <p:txBody>
          <a:bodyPr/>
          <a:lstStyle/>
          <a:p>
            <a:pPr eaLnBrk="1" hangingPunct="1">
              <a:buFont typeface="Arial" charset="0"/>
              <a:buNone/>
            </a:pPr>
            <a:r>
              <a:rPr lang="en-US" smtClean="0"/>
              <a:t>1. Systematic Discovery of the Violation Through an Environmental Audit or a Compliance Management System.</a:t>
            </a:r>
          </a:p>
        </p:txBody>
      </p:sp>
      <p:pic>
        <p:nvPicPr>
          <p:cNvPr id="28675" name="Picture 5" descr="Investigate"/>
          <p:cNvPicPr>
            <a:picLocks noChangeAspect="1" noChangeArrowheads="1"/>
          </p:cNvPicPr>
          <p:nvPr/>
        </p:nvPicPr>
        <p:blipFill>
          <a:blip r:embed="rId3"/>
          <a:srcRect/>
          <a:stretch>
            <a:fillRect/>
          </a:stretch>
        </p:blipFill>
        <p:spPr bwMode="auto">
          <a:xfrm>
            <a:off x="2514600" y="3505200"/>
            <a:ext cx="3895725"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en-US" sz="4000" smtClean="0"/>
              <a:t>What Are The Conditions of U.S. EPA’s Audit Policy?</a:t>
            </a:r>
          </a:p>
        </p:txBody>
      </p:sp>
      <p:sp>
        <p:nvSpPr>
          <p:cNvPr id="30722" name="Rectangle 3"/>
          <p:cNvSpPr>
            <a:spLocks noGrp="1"/>
          </p:cNvSpPr>
          <p:nvPr>
            <p:ph type="body" idx="1"/>
          </p:nvPr>
        </p:nvSpPr>
        <p:spPr>
          <a:xfrm>
            <a:off x="457200" y="1600200"/>
            <a:ext cx="8305800" cy="1752600"/>
          </a:xfrm>
        </p:spPr>
        <p:txBody>
          <a:bodyPr/>
          <a:lstStyle/>
          <a:p>
            <a:pPr eaLnBrk="1" hangingPunct="1">
              <a:buFont typeface="Arial" charset="0"/>
              <a:buNone/>
            </a:pPr>
            <a:r>
              <a:rPr lang="en-US" smtClean="0"/>
              <a:t>2. Voluntary Discovery of the Violation—Was Not Detected as a Result of a Legally Required Monitoring, Sampling, or Auditing Procedure.</a:t>
            </a:r>
          </a:p>
        </p:txBody>
      </p:sp>
      <p:pic>
        <p:nvPicPr>
          <p:cNvPr id="30723" name="Picture 6" descr="a-fresh-look-at-voluntary-benefits"/>
          <p:cNvPicPr>
            <a:picLocks noChangeAspect="1" noChangeArrowheads="1"/>
          </p:cNvPicPr>
          <p:nvPr/>
        </p:nvPicPr>
        <p:blipFill>
          <a:blip r:embed="rId3"/>
          <a:srcRect/>
          <a:stretch>
            <a:fillRect/>
          </a:stretch>
        </p:blipFill>
        <p:spPr bwMode="auto">
          <a:xfrm>
            <a:off x="2057400" y="3352800"/>
            <a:ext cx="4953000" cy="292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eaLnBrk="1" hangingPunct="1"/>
            <a:r>
              <a:rPr lang="en-US" sz="4000" smtClean="0"/>
              <a:t>What Are The Conditions of U.S. EPA’s Audit Policy?</a:t>
            </a:r>
          </a:p>
        </p:txBody>
      </p:sp>
      <p:sp>
        <p:nvSpPr>
          <p:cNvPr id="32770" name="Rectangle 3"/>
          <p:cNvSpPr>
            <a:spLocks noGrp="1"/>
          </p:cNvSpPr>
          <p:nvPr>
            <p:ph type="body" idx="1"/>
          </p:nvPr>
        </p:nvSpPr>
        <p:spPr>
          <a:xfrm>
            <a:off x="457200" y="1600200"/>
            <a:ext cx="8305800" cy="1752600"/>
          </a:xfrm>
        </p:spPr>
        <p:txBody>
          <a:bodyPr/>
          <a:lstStyle/>
          <a:p>
            <a:pPr eaLnBrk="1" hangingPunct="1">
              <a:buFont typeface="Arial" charset="0"/>
              <a:buNone/>
            </a:pPr>
            <a:r>
              <a:rPr lang="en-US" smtClean="0"/>
              <a:t>3. Prompt Disclosure of the Violation in Writing to U.S. EPA Within 21 Calendar Days After Discovery.</a:t>
            </a:r>
          </a:p>
        </p:txBody>
      </p:sp>
      <p:pic>
        <p:nvPicPr>
          <p:cNvPr id="32771" name="Picture 6" descr="time-flies-clock-10-11-2006"/>
          <p:cNvPicPr>
            <a:picLocks noChangeAspect="1" noChangeArrowheads="1"/>
          </p:cNvPicPr>
          <p:nvPr/>
        </p:nvPicPr>
        <p:blipFill>
          <a:blip r:embed="rId3"/>
          <a:srcRect/>
          <a:stretch>
            <a:fillRect/>
          </a:stretch>
        </p:blipFill>
        <p:spPr bwMode="auto">
          <a:xfrm>
            <a:off x="2590800" y="3429000"/>
            <a:ext cx="3810000"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eaLnBrk="1" hangingPunct="1"/>
            <a:r>
              <a:rPr lang="en-US" sz="4000" smtClean="0"/>
              <a:t>What Are The Conditions of U.S. EPA’s Audit Policy?</a:t>
            </a:r>
          </a:p>
        </p:txBody>
      </p:sp>
      <p:sp>
        <p:nvSpPr>
          <p:cNvPr id="34818" name="Rectangle 3"/>
          <p:cNvSpPr>
            <a:spLocks noGrp="1"/>
          </p:cNvSpPr>
          <p:nvPr>
            <p:ph type="body" idx="1"/>
          </p:nvPr>
        </p:nvSpPr>
        <p:spPr>
          <a:xfrm>
            <a:off x="457200" y="1600200"/>
            <a:ext cx="8305800" cy="1295400"/>
          </a:xfrm>
        </p:spPr>
        <p:txBody>
          <a:bodyPr/>
          <a:lstStyle/>
          <a:p>
            <a:pPr eaLnBrk="1" hangingPunct="1">
              <a:buFont typeface="Arial" charset="0"/>
              <a:buNone/>
            </a:pPr>
            <a:r>
              <a:rPr lang="en-US" smtClean="0"/>
              <a:t>4. Discovery and Disclosure Independent of Government or Third-Party Plaintiff.</a:t>
            </a:r>
          </a:p>
        </p:txBody>
      </p:sp>
      <p:pic>
        <p:nvPicPr>
          <p:cNvPr id="34819" name="Picture 6" descr="Outside%2520looking%2520in"/>
          <p:cNvPicPr>
            <a:picLocks noChangeAspect="1" noChangeArrowheads="1"/>
          </p:cNvPicPr>
          <p:nvPr/>
        </p:nvPicPr>
        <p:blipFill>
          <a:blip r:embed="rId3"/>
          <a:srcRect/>
          <a:stretch>
            <a:fillRect/>
          </a:stretch>
        </p:blipFill>
        <p:spPr bwMode="auto">
          <a:xfrm>
            <a:off x="2895600" y="2743200"/>
            <a:ext cx="299561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pPr eaLnBrk="1" hangingPunct="1"/>
            <a:r>
              <a:rPr lang="en-US" sz="4000" smtClean="0"/>
              <a:t>What Are The Conditions of U.S. EPA’s Audit Policy?</a:t>
            </a:r>
          </a:p>
        </p:txBody>
      </p:sp>
      <p:sp>
        <p:nvSpPr>
          <p:cNvPr id="36866" name="Rectangle 3"/>
          <p:cNvSpPr>
            <a:spLocks noGrp="1"/>
          </p:cNvSpPr>
          <p:nvPr>
            <p:ph type="body" idx="1"/>
          </p:nvPr>
        </p:nvSpPr>
        <p:spPr>
          <a:xfrm>
            <a:off x="457200" y="1600200"/>
            <a:ext cx="8305800" cy="1447800"/>
          </a:xfrm>
        </p:spPr>
        <p:txBody>
          <a:bodyPr/>
          <a:lstStyle/>
          <a:p>
            <a:pPr eaLnBrk="1" hangingPunct="1">
              <a:lnSpc>
                <a:spcPct val="90000"/>
              </a:lnSpc>
              <a:buFont typeface="Arial" charset="0"/>
              <a:buNone/>
            </a:pPr>
            <a:r>
              <a:rPr lang="en-US" smtClean="0"/>
              <a:t>5. Correction and Remediation within 60 Calendar Days, in Most Cases, From the Date of Discovery.</a:t>
            </a:r>
          </a:p>
        </p:txBody>
      </p:sp>
      <p:pic>
        <p:nvPicPr>
          <p:cNvPr id="36867" name="Picture 6" descr="how-to-fix-pipes"/>
          <p:cNvPicPr>
            <a:picLocks noChangeAspect="1" noChangeArrowheads="1"/>
          </p:cNvPicPr>
          <p:nvPr/>
        </p:nvPicPr>
        <p:blipFill>
          <a:blip r:embed="rId3"/>
          <a:srcRect/>
          <a:stretch>
            <a:fillRect/>
          </a:stretch>
        </p:blipFill>
        <p:spPr bwMode="auto">
          <a:xfrm>
            <a:off x="2590800" y="3124200"/>
            <a:ext cx="38100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eaLnBrk="1" hangingPunct="1"/>
            <a:r>
              <a:rPr lang="en-US" sz="4000" smtClean="0"/>
              <a:t>What Are The Conditions of U.S. EPA’s Audit Policy?</a:t>
            </a:r>
          </a:p>
        </p:txBody>
      </p:sp>
      <p:sp>
        <p:nvSpPr>
          <p:cNvPr id="38914" name="Rectangle 3"/>
          <p:cNvSpPr>
            <a:spLocks noGrp="1"/>
          </p:cNvSpPr>
          <p:nvPr>
            <p:ph type="body" idx="1"/>
          </p:nvPr>
        </p:nvSpPr>
        <p:spPr>
          <a:xfrm>
            <a:off x="457200" y="1600200"/>
            <a:ext cx="8305800" cy="1447800"/>
          </a:xfrm>
        </p:spPr>
        <p:txBody>
          <a:bodyPr/>
          <a:lstStyle/>
          <a:p>
            <a:pPr eaLnBrk="1" hangingPunct="1">
              <a:lnSpc>
                <a:spcPct val="90000"/>
              </a:lnSpc>
              <a:buFont typeface="Arial" charset="0"/>
              <a:buNone/>
            </a:pPr>
            <a:r>
              <a:rPr lang="en-US" smtClean="0"/>
              <a:t>6. Agree to Take Steps to Prevent Recurrence of the Violation.</a:t>
            </a:r>
          </a:p>
        </p:txBody>
      </p:sp>
      <p:pic>
        <p:nvPicPr>
          <p:cNvPr id="38915" name="Picture 6" descr="How-To-Prevent-Dengue-Fever"/>
          <p:cNvPicPr>
            <a:picLocks noChangeAspect="1" noChangeArrowheads="1"/>
          </p:cNvPicPr>
          <p:nvPr/>
        </p:nvPicPr>
        <p:blipFill>
          <a:blip r:embed="rId2"/>
          <a:srcRect/>
          <a:stretch>
            <a:fillRect/>
          </a:stretch>
        </p:blipFill>
        <p:spPr bwMode="auto">
          <a:xfrm>
            <a:off x="2362200" y="2878138"/>
            <a:ext cx="4419600" cy="293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pPr eaLnBrk="1" hangingPunct="1"/>
            <a:r>
              <a:rPr lang="en-US" sz="4000" smtClean="0"/>
              <a:t>What Are The Conditions of U.S. EPA’s Audit Policy?</a:t>
            </a:r>
          </a:p>
        </p:txBody>
      </p:sp>
      <p:sp>
        <p:nvSpPr>
          <p:cNvPr id="39938" name="Rectangle 3"/>
          <p:cNvSpPr>
            <a:spLocks noGrp="1"/>
          </p:cNvSpPr>
          <p:nvPr>
            <p:ph type="body" idx="1"/>
          </p:nvPr>
        </p:nvSpPr>
        <p:spPr>
          <a:xfrm>
            <a:off x="457200" y="1600200"/>
            <a:ext cx="8305800" cy="1447800"/>
          </a:xfrm>
        </p:spPr>
        <p:txBody>
          <a:bodyPr/>
          <a:lstStyle/>
          <a:p>
            <a:pPr eaLnBrk="1" hangingPunct="1">
              <a:lnSpc>
                <a:spcPct val="90000"/>
              </a:lnSpc>
              <a:buFont typeface="Arial" charset="0"/>
              <a:buNone/>
            </a:pPr>
            <a:r>
              <a:rPr lang="en-US" smtClean="0"/>
              <a:t>7. Repeat violations are ineligible (</a:t>
            </a:r>
            <a:r>
              <a:rPr lang="en-US" i="1" smtClean="0"/>
              <a:t>i.e.</a:t>
            </a:r>
            <a:r>
              <a:rPr lang="en-US" smtClean="0"/>
              <a:t>, the specific (or closely related) violations occurred at same facility within past 3 years or occurred as a part of a pattern at multiple facilities owned or operated by the same entity within past 5 years).</a:t>
            </a:r>
          </a:p>
        </p:txBody>
      </p:sp>
      <p:pic>
        <p:nvPicPr>
          <p:cNvPr id="39939" name="Picture 6" descr="repeeeeat"/>
          <p:cNvPicPr>
            <a:picLocks noChangeAspect="1" noChangeArrowheads="1"/>
          </p:cNvPicPr>
          <p:nvPr/>
        </p:nvPicPr>
        <p:blipFill>
          <a:blip r:embed="rId3"/>
          <a:srcRect/>
          <a:stretch>
            <a:fillRect/>
          </a:stretch>
        </p:blipFill>
        <p:spPr bwMode="auto">
          <a:xfrm>
            <a:off x="3429000" y="4267200"/>
            <a:ext cx="22098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OUTLINE</a:t>
            </a:r>
          </a:p>
        </p:txBody>
      </p:sp>
      <p:pic>
        <p:nvPicPr>
          <p:cNvPr id="4" name="Content Placeholder 3"/>
          <p:cNvPicPr>
            <a:picLocks noGrp="1" noChangeAspect="1"/>
          </p:cNvPicPr>
          <p:nvPr>
            <p:ph idx="1"/>
          </p:nvPr>
        </p:nvPicPr>
        <p:blipFill>
          <a:blip r:embed="rId2" cstate="print">
            <a:extLst/>
          </a:blip>
          <a:stretch>
            <a:fillRect/>
          </a:stretch>
        </p:blipFill>
        <p:spPr>
          <a:xfrm>
            <a:off x="5373687" y="2457450"/>
            <a:ext cx="3200400" cy="256032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3" name="TextBox 5"/>
          <p:cNvSpPr txBox="1">
            <a:spLocks noChangeArrowheads="1"/>
          </p:cNvSpPr>
          <p:nvPr/>
        </p:nvSpPr>
        <p:spPr bwMode="auto">
          <a:xfrm>
            <a:off x="533400" y="1219200"/>
            <a:ext cx="4648200" cy="5453063"/>
          </a:xfrm>
          <a:prstGeom prst="rect">
            <a:avLst/>
          </a:prstGeom>
          <a:noFill/>
          <a:ln w="9525">
            <a:noFill/>
            <a:miter lim="800000"/>
            <a:headEnd/>
            <a:tailEnd/>
          </a:ln>
        </p:spPr>
        <p:txBody>
          <a:bodyPr>
            <a:spAutoFit/>
          </a:bodyPr>
          <a:lstStyle/>
          <a:p>
            <a:pPr marL="342900" indent="-342900">
              <a:buFontTx/>
              <a:buAutoNum type="arabicParenBoth"/>
            </a:pPr>
            <a:r>
              <a:rPr lang="en-US" sz="3200">
                <a:latin typeface="Calibri" pitchFamily="34" charset="0"/>
              </a:rPr>
              <a:t> What is an environmental audit?</a:t>
            </a:r>
          </a:p>
          <a:p>
            <a:pPr marL="342900" indent="-342900"/>
            <a:endParaRPr lang="en-US" sz="3200">
              <a:latin typeface="Calibri" pitchFamily="34" charset="0"/>
            </a:endParaRPr>
          </a:p>
          <a:p>
            <a:pPr marL="342900" indent="-342900"/>
            <a:r>
              <a:rPr lang="en-US" sz="3200">
                <a:latin typeface="Calibri" pitchFamily="34" charset="0"/>
              </a:rPr>
              <a:t>(2) How can businesses take advantage of U.S. EPA’s Audit Policy?</a:t>
            </a:r>
          </a:p>
          <a:p>
            <a:pPr marL="342900" indent="-342900"/>
            <a:endParaRPr lang="en-US" sz="3200">
              <a:latin typeface="Calibri" pitchFamily="34" charset="0"/>
            </a:endParaRPr>
          </a:p>
          <a:p>
            <a:pPr marL="342900" indent="-342900"/>
            <a:r>
              <a:rPr lang="en-US" sz="3200">
                <a:latin typeface="Calibri" pitchFamily="34" charset="0"/>
              </a:rPr>
              <a:t>(3) How can businesses take advantage of Illinois’ Environmental Audit Law?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eaLnBrk="1" hangingPunct="1"/>
            <a:r>
              <a:rPr lang="en-US" sz="4000" smtClean="0"/>
              <a:t>What Are The Conditions of U.S. EPA’s Audit Policy?</a:t>
            </a:r>
          </a:p>
        </p:txBody>
      </p:sp>
      <p:sp>
        <p:nvSpPr>
          <p:cNvPr id="41986" name="Rectangle 3"/>
          <p:cNvSpPr>
            <a:spLocks noGrp="1"/>
          </p:cNvSpPr>
          <p:nvPr>
            <p:ph type="body" idx="1"/>
          </p:nvPr>
        </p:nvSpPr>
        <p:spPr>
          <a:xfrm>
            <a:off x="457200" y="1600200"/>
            <a:ext cx="8305800" cy="1447800"/>
          </a:xfrm>
        </p:spPr>
        <p:txBody>
          <a:bodyPr/>
          <a:lstStyle/>
          <a:p>
            <a:pPr eaLnBrk="1" hangingPunct="1">
              <a:lnSpc>
                <a:spcPct val="90000"/>
              </a:lnSpc>
              <a:buFont typeface="Arial" charset="0"/>
              <a:buNone/>
            </a:pPr>
            <a:r>
              <a:rPr lang="en-US" smtClean="0"/>
              <a:t>8. Violation must not be excluded from Policy (</a:t>
            </a:r>
            <a:r>
              <a:rPr lang="en-US" i="1" smtClean="0"/>
              <a:t>e.g.</a:t>
            </a:r>
            <a:r>
              <a:rPr lang="en-US" smtClean="0"/>
              <a:t>, those that result in serious actual harm, present an imminent and substantial endangerment, or violate an administrative or judicial order or consent agreement).</a:t>
            </a:r>
          </a:p>
        </p:txBody>
      </p:sp>
      <p:pic>
        <p:nvPicPr>
          <p:cNvPr id="41987" name="Picture 6" descr="Deepwater_Horizon_offshore_drilling_unit_on_fire_2010"/>
          <p:cNvPicPr>
            <a:picLocks noChangeAspect="1" noChangeArrowheads="1"/>
          </p:cNvPicPr>
          <p:nvPr/>
        </p:nvPicPr>
        <p:blipFill>
          <a:blip r:embed="rId2"/>
          <a:srcRect/>
          <a:stretch>
            <a:fillRect/>
          </a:stretch>
        </p:blipFill>
        <p:spPr bwMode="auto">
          <a:xfrm>
            <a:off x="2590800" y="3941763"/>
            <a:ext cx="3657600" cy="274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pPr eaLnBrk="1" hangingPunct="1"/>
            <a:r>
              <a:rPr lang="en-US" sz="4000" smtClean="0"/>
              <a:t>What Are The Conditions of U.S. EPA’s Audit Policy?</a:t>
            </a:r>
          </a:p>
        </p:txBody>
      </p:sp>
      <p:sp>
        <p:nvSpPr>
          <p:cNvPr id="43010" name="Rectangle 3"/>
          <p:cNvSpPr>
            <a:spLocks noGrp="1"/>
          </p:cNvSpPr>
          <p:nvPr>
            <p:ph type="body" idx="1"/>
          </p:nvPr>
        </p:nvSpPr>
        <p:spPr>
          <a:xfrm>
            <a:off x="457200" y="1600200"/>
            <a:ext cx="8305800" cy="1447800"/>
          </a:xfrm>
        </p:spPr>
        <p:txBody>
          <a:bodyPr/>
          <a:lstStyle/>
          <a:p>
            <a:pPr eaLnBrk="1" hangingPunct="1">
              <a:lnSpc>
                <a:spcPct val="90000"/>
              </a:lnSpc>
              <a:buFont typeface="Arial" charset="0"/>
              <a:buNone/>
            </a:pPr>
            <a:r>
              <a:rPr lang="en-US" smtClean="0"/>
              <a:t>9. Cooperation with EPA and Provide it with the Information it Needs to Determine Policy Applicability.</a:t>
            </a:r>
          </a:p>
        </p:txBody>
      </p:sp>
      <p:pic>
        <p:nvPicPr>
          <p:cNvPr id="43011" name="Picture 6" descr="USGsignsMOU_UN_IslamicCooperation"/>
          <p:cNvPicPr>
            <a:picLocks noChangeAspect="1" noChangeArrowheads="1"/>
          </p:cNvPicPr>
          <p:nvPr/>
        </p:nvPicPr>
        <p:blipFill>
          <a:blip r:embed="rId2"/>
          <a:srcRect/>
          <a:stretch>
            <a:fillRect/>
          </a:stretch>
        </p:blipFill>
        <p:spPr bwMode="auto">
          <a:xfrm>
            <a:off x="2286000" y="3276600"/>
            <a:ext cx="4367213"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pPr eaLnBrk="1" hangingPunct="1"/>
            <a:r>
              <a:rPr lang="en-US" sz="4000" smtClean="0"/>
              <a:t>What Are The New Developments Concerning U.S. EPA’s Audit Policy?</a:t>
            </a:r>
          </a:p>
        </p:txBody>
      </p:sp>
      <p:sp>
        <p:nvSpPr>
          <p:cNvPr id="44034" name="Rectangle 3"/>
          <p:cNvSpPr>
            <a:spLocks noGrp="1"/>
          </p:cNvSpPr>
          <p:nvPr>
            <p:ph type="body" idx="1"/>
          </p:nvPr>
        </p:nvSpPr>
        <p:spPr/>
        <p:txBody>
          <a:bodyPr/>
          <a:lstStyle/>
          <a:p>
            <a:pPr eaLnBrk="1" hangingPunct="1"/>
            <a:r>
              <a:rPr lang="en-US" smtClean="0"/>
              <a:t>“Interim Approach to Applying the Audit Policy to New Owners” (73 Federal Register 44,991): </a:t>
            </a:r>
          </a:p>
          <a:p>
            <a:pPr lvl="1" eaLnBrk="1" hangingPunct="1"/>
            <a:r>
              <a:rPr lang="en-US" smtClean="0"/>
              <a:t>Tailored Audit Policy incentives for new owners that want to make a “clean start” at their recently acquired facilities by addressing environmental noncompliance that began prior to acquisition.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pPr eaLnBrk="1" hangingPunct="1"/>
            <a:r>
              <a:rPr lang="en-US" sz="4000" smtClean="0"/>
              <a:t>What Are The New Developments Concerning U.S. EPA’s Audit Policy?</a:t>
            </a:r>
          </a:p>
        </p:txBody>
      </p:sp>
      <p:sp>
        <p:nvSpPr>
          <p:cNvPr id="46082" name="Rectangle 3"/>
          <p:cNvSpPr>
            <a:spLocks noGrp="1"/>
          </p:cNvSpPr>
          <p:nvPr>
            <p:ph type="body" idx="1"/>
          </p:nvPr>
        </p:nvSpPr>
        <p:spPr/>
        <p:txBody>
          <a:bodyPr/>
          <a:lstStyle/>
          <a:p>
            <a:pPr eaLnBrk="1" hangingPunct="1"/>
            <a:r>
              <a:rPr lang="en-US" smtClean="0"/>
              <a:t>eDisclosure: EPA’s Electronic Audit Policy Self-Disclosure System</a:t>
            </a:r>
          </a:p>
          <a:p>
            <a:pPr lvl="1" eaLnBrk="1" hangingPunct="1"/>
            <a:r>
              <a:rPr lang="en-US" smtClean="0"/>
              <a:t>Can be used by facilities nationwide to disclose violations of the Emergency Planning and Community Right-to-Know Act (EPCRA)</a:t>
            </a:r>
          </a:p>
          <a:p>
            <a:pPr lvl="1" eaLnBrk="1" hangingPunct="1"/>
            <a:r>
              <a:rPr lang="en-US" smtClean="0"/>
              <a:t>Can be used by facilities in Region 6 states (Arkansas, Louisiana, New Mexico, Oklahoma, and Texas) to disclose violations of other environmental laws.</a:t>
            </a:r>
          </a:p>
          <a:p>
            <a:pPr lvl="1"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9"/>
          <p:cNvSpPr>
            <a:spLocks noGrp="1"/>
          </p:cNvSpPr>
          <p:nvPr>
            <p:ph type="title" idx="4294967295"/>
          </p:nvPr>
        </p:nvSpPr>
        <p:spPr>
          <a:xfrm>
            <a:off x="152400" y="4648200"/>
            <a:ext cx="8763000" cy="1143000"/>
          </a:xfrm>
        </p:spPr>
        <p:txBody>
          <a:bodyPr/>
          <a:lstStyle/>
          <a:p>
            <a:pPr eaLnBrk="1" hangingPunct="1"/>
            <a:r>
              <a:rPr lang="en-US" smtClean="0"/>
              <a:t>How can businesses take advantage of Illinois’ Environmental Audit Law?</a:t>
            </a:r>
          </a:p>
        </p:txBody>
      </p:sp>
      <p:pic>
        <p:nvPicPr>
          <p:cNvPr id="47106" name="Picture 7" descr="iepa_logo"/>
          <p:cNvPicPr>
            <a:picLocks noChangeAspect="1" noChangeArrowheads="1"/>
          </p:cNvPicPr>
          <p:nvPr/>
        </p:nvPicPr>
        <p:blipFill>
          <a:blip r:embed="rId2"/>
          <a:srcRect/>
          <a:stretch>
            <a:fillRect/>
          </a:stretch>
        </p:blipFill>
        <p:spPr bwMode="auto">
          <a:xfrm>
            <a:off x="3581400" y="1600200"/>
            <a:ext cx="203835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pPr eaLnBrk="1" hangingPunct="1"/>
            <a:r>
              <a:rPr lang="en-US" sz="4000" smtClean="0"/>
              <a:t>What Is Illinois’ Environmental</a:t>
            </a:r>
            <a:br>
              <a:rPr lang="en-US" sz="4000" smtClean="0"/>
            </a:br>
            <a:r>
              <a:rPr lang="en-US" sz="4000" smtClean="0"/>
              <a:t>Audit Law?</a:t>
            </a:r>
          </a:p>
        </p:txBody>
      </p:sp>
      <p:sp>
        <p:nvSpPr>
          <p:cNvPr id="48130" name="Rectangle 3"/>
          <p:cNvSpPr>
            <a:spLocks noGrp="1"/>
          </p:cNvSpPr>
          <p:nvPr>
            <p:ph type="body" idx="1"/>
          </p:nvPr>
        </p:nvSpPr>
        <p:spPr/>
        <p:txBody>
          <a:bodyPr/>
          <a:lstStyle/>
          <a:p>
            <a:pPr eaLnBrk="1" hangingPunct="1">
              <a:lnSpc>
                <a:spcPct val="90000"/>
              </a:lnSpc>
            </a:pPr>
            <a:r>
              <a:rPr lang="en-US" smtClean="0"/>
              <a:t>Section 42(i) of the Illinois Environmental Protection Act (415 ILCS 5/42(i)).</a:t>
            </a:r>
          </a:p>
          <a:p>
            <a:pPr eaLnBrk="1" hangingPunct="1">
              <a:lnSpc>
                <a:spcPct val="90000"/>
              </a:lnSpc>
            </a:pPr>
            <a:endParaRPr lang="en-US" smtClean="0"/>
          </a:p>
          <a:p>
            <a:pPr eaLnBrk="1" hangingPunct="1">
              <a:lnSpc>
                <a:spcPct val="90000"/>
              </a:lnSpc>
            </a:pPr>
            <a:r>
              <a:rPr lang="en-US" smtClean="0"/>
              <a:t>Provides incentives for voluntary self-disclosure to the Illinois EPA of non-compliance.</a:t>
            </a:r>
          </a:p>
          <a:p>
            <a:pPr eaLnBrk="1" hangingPunct="1">
              <a:lnSpc>
                <a:spcPct val="90000"/>
              </a:lnSpc>
              <a:buFont typeface="Arial" charset="0"/>
              <a:buNone/>
            </a:pPr>
            <a:endParaRPr lang="en-US" smtClean="0"/>
          </a:p>
          <a:p>
            <a:pPr eaLnBrk="1" hangingPunct="1">
              <a:lnSpc>
                <a:spcPct val="90000"/>
              </a:lnSpc>
            </a:pPr>
            <a:r>
              <a:rPr lang="en-US" smtClean="0"/>
              <a:t>Benefits of the Illinois Law mirror U.S. EPA’s Audit Policy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457200" y="457200"/>
            <a:ext cx="8229600" cy="1447800"/>
          </a:xfrm>
        </p:spPr>
        <p:txBody>
          <a:bodyPr/>
          <a:lstStyle/>
          <a:p>
            <a:pPr eaLnBrk="1" hangingPunct="1"/>
            <a:r>
              <a:rPr lang="en-US" sz="4000" smtClean="0"/>
              <a:t>How Is Illinois’ Environmental</a:t>
            </a:r>
            <a:br>
              <a:rPr lang="en-US" sz="4000" smtClean="0"/>
            </a:br>
            <a:r>
              <a:rPr lang="en-US" sz="4000" smtClean="0"/>
              <a:t>Audit Law Different from U.S. EPA’s Audit Policy?</a:t>
            </a:r>
          </a:p>
        </p:txBody>
      </p:sp>
      <p:sp>
        <p:nvSpPr>
          <p:cNvPr id="49154" name="Rectangle 3"/>
          <p:cNvSpPr>
            <a:spLocks noGrp="1"/>
          </p:cNvSpPr>
          <p:nvPr>
            <p:ph type="body" idx="1"/>
          </p:nvPr>
        </p:nvSpPr>
        <p:spPr>
          <a:xfrm>
            <a:off x="457200" y="2514600"/>
            <a:ext cx="8229600" cy="3611563"/>
          </a:xfrm>
        </p:spPr>
        <p:txBody>
          <a:bodyPr/>
          <a:lstStyle/>
          <a:p>
            <a:pPr eaLnBrk="1" hangingPunct="1"/>
            <a:r>
              <a:rPr lang="en-US" smtClean="0"/>
              <a:t>Non-compliance must be disclosed in writing within 30 days of discovery.</a:t>
            </a:r>
          </a:p>
          <a:p>
            <a:pPr eaLnBrk="1" hangingPunct="1"/>
            <a:endParaRPr lang="en-US" smtClean="0"/>
          </a:p>
          <a:p>
            <a:pPr eaLnBrk="1" hangingPunct="1"/>
            <a:r>
              <a:rPr lang="en-US" smtClean="0"/>
              <a:t>Non-compliance must be corrected and any environmental harm remediated in “a timely fashion.”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r>
              <a:rPr lang="en-US" smtClean="0"/>
              <a:t>Questions</a:t>
            </a:r>
          </a:p>
        </p:txBody>
      </p:sp>
      <p:sp>
        <p:nvSpPr>
          <p:cNvPr id="50178" name="Rectangle 3"/>
          <p:cNvSpPr>
            <a:spLocks noGrp="1"/>
          </p:cNvSpPr>
          <p:nvPr>
            <p:ph type="body" idx="1"/>
          </p:nvPr>
        </p:nvSpPr>
        <p:spPr>
          <a:xfrm>
            <a:off x="457200" y="1295400"/>
            <a:ext cx="8229600" cy="4830763"/>
          </a:xfrm>
        </p:spPr>
        <p:txBody>
          <a:bodyPr/>
          <a:lstStyle/>
          <a:p>
            <a:pPr algn="ctr">
              <a:buFont typeface="Arial" charset="0"/>
              <a:buNone/>
            </a:pPr>
            <a:r>
              <a:rPr lang="en-US" smtClean="0"/>
              <a:t>Dave Scriven-Young</a:t>
            </a:r>
          </a:p>
          <a:p>
            <a:pPr algn="ctr">
              <a:buFont typeface="Arial" charset="0"/>
              <a:buNone/>
            </a:pPr>
            <a:r>
              <a:rPr lang="en-US" smtClean="0"/>
              <a:t>Peckar &amp; Abramson, P.C.</a:t>
            </a:r>
          </a:p>
          <a:p>
            <a:pPr algn="ctr">
              <a:buFont typeface="Arial" charset="0"/>
              <a:buNone/>
            </a:pPr>
            <a:r>
              <a:rPr lang="en-US" smtClean="0"/>
              <a:t>208 S. LaSalle Street, Suite 1356</a:t>
            </a:r>
          </a:p>
          <a:p>
            <a:pPr algn="ctr">
              <a:buFont typeface="Arial" charset="0"/>
              <a:buNone/>
            </a:pPr>
            <a:r>
              <a:rPr lang="en-US" smtClean="0"/>
              <a:t>Chicago, IL 60604</a:t>
            </a:r>
          </a:p>
          <a:p>
            <a:pPr algn="ctr">
              <a:buFont typeface="Arial" charset="0"/>
              <a:buNone/>
            </a:pPr>
            <a:r>
              <a:rPr lang="en-US" smtClean="0"/>
              <a:t>(312) 239-9722</a:t>
            </a:r>
          </a:p>
          <a:p>
            <a:pPr algn="ctr">
              <a:buFont typeface="Arial" charset="0"/>
              <a:buNone/>
            </a:pPr>
            <a:r>
              <a:rPr lang="en-US" smtClean="0"/>
              <a:t>dscriven-young@pecklaw.com</a:t>
            </a:r>
          </a:p>
          <a:p>
            <a:pPr algn="ctr">
              <a:buFont typeface="Arial" charset="0"/>
              <a:buNone/>
            </a:pPr>
            <a:r>
              <a:rPr lang="en-US" u="sng" smtClean="0"/>
              <a:t>To sign up for free newsletter:</a:t>
            </a:r>
          </a:p>
          <a:p>
            <a:pPr algn="ctr">
              <a:buFont typeface="Arial" charset="0"/>
              <a:buNone/>
            </a:pPr>
            <a:r>
              <a:rPr lang="en-US" smtClean="0"/>
              <a:t>http://illinoisenvironmentallaw.com/subscribe/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9"/>
          <p:cNvSpPr>
            <a:spLocks noGrp="1"/>
          </p:cNvSpPr>
          <p:nvPr>
            <p:ph type="title"/>
          </p:nvPr>
        </p:nvSpPr>
        <p:spPr>
          <a:xfrm>
            <a:off x="457200" y="4648200"/>
            <a:ext cx="8229600" cy="1143000"/>
          </a:xfrm>
        </p:spPr>
        <p:txBody>
          <a:bodyPr/>
          <a:lstStyle/>
          <a:p>
            <a:pPr eaLnBrk="1" hangingPunct="1"/>
            <a:r>
              <a:rPr lang="en-US" smtClean="0"/>
              <a:t>What Is An Environmental Audit?</a:t>
            </a:r>
          </a:p>
        </p:txBody>
      </p:sp>
      <p:pic>
        <p:nvPicPr>
          <p:cNvPr id="1031" name="Picture 7" descr="Petroleum Environmental"/>
          <p:cNvPicPr>
            <a:picLocks noChangeAspect="1" noChangeArrowheads="1"/>
          </p:cNvPicPr>
          <p:nvPr/>
        </p:nvPicPr>
        <p:blipFill>
          <a:blip r:embed="rId2">
            <a:extLst/>
          </a:blip>
          <a:srcRect/>
          <a:stretch>
            <a:fillRect/>
          </a:stretch>
        </p:blipFill>
        <p:spPr bwMode="auto">
          <a:xfrm>
            <a:off x="2881550" y="673480"/>
            <a:ext cx="3257968" cy="32578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914400" y="457200"/>
            <a:ext cx="7772400" cy="4478338"/>
          </a:xfrm>
          <a:prstGeom prst="rect">
            <a:avLst/>
          </a:prstGeom>
          <a:noFill/>
          <a:ln w="9525">
            <a:noFill/>
            <a:miter lim="800000"/>
            <a:headEnd/>
            <a:tailEnd/>
          </a:ln>
        </p:spPr>
        <p:txBody>
          <a:bodyPr>
            <a:spAutoFit/>
          </a:bodyPr>
          <a:lstStyle/>
          <a:p>
            <a:r>
              <a:rPr lang="en-US" sz="3200" b="1">
                <a:latin typeface="Calibri" pitchFamily="34" charset="0"/>
              </a:rPr>
              <a:t>Environmental Auditing</a:t>
            </a:r>
            <a:r>
              <a:rPr lang="en-US" sz="3200">
                <a:latin typeface="Calibri" pitchFamily="34" charset="0"/>
              </a:rPr>
              <a:t> is the process of determining whether operations and practices are in compliance with regulatory requirements, company policies and procedures, and accepted standards. </a:t>
            </a:r>
          </a:p>
          <a:p>
            <a:endParaRPr lang="en-US" sz="3200">
              <a:latin typeface="Calibri" pitchFamily="34" charset="0"/>
            </a:endParaRPr>
          </a:p>
          <a:p>
            <a:r>
              <a:rPr lang="en-US" sz="3200">
                <a:latin typeface="Calibri" pitchFamily="34" charset="0"/>
              </a:rPr>
              <a:t>It is a systematic, objective evaluation of facility activities for a finite review period designed to: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09600" y="533400"/>
            <a:ext cx="7848600" cy="5453063"/>
          </a:xfrm>
          <a:prstGeom prst="rect">
            <a:avLst/>
          </a:prstGeom>
          <a:noFill/>
          <a:ln w="9525">
            <a:noFill/>
            <a:miter lim="800000"/>
            <a:headEnd/>
            <a:tailEnd/>
          </a:ln>
        </p:spPr>
        <p:txBody>
          <a:bodyPr>
            <a:spAutoFit/>
          </a:bodyPr>
          <a:lstStyle/>
          <a:p>
            <a:r>
              <a:rPr lang="en-US" sz="3200">
                <a:latin typeface="Calibri" pitchFamily="34" charset="0"/>
              </a:rPr>
              <a:t>•  Verify compliance with environmental regulations, internal policies, and accepted practices.</a:t>
            </a:r>
          </a:p>
          <a:p>
            <a:endParaRPr lang="en-US" sz="3200">
              <a:latin typeface="Calibri" pitchFamily="34" charset="0"/>
            </a:endParaRPr>
          </a:p>
          <a:p>
            <a:r>
              <a:rPr lang="en-US" sz="3200">
                <a:latin typeface="Calibri" pitchFamily="34" charset="0"/>
              </a:rPr>
              <a:t>• Evaluate the effectiveness of environmental management systems in place, and</a:t>
            </a:r>
          </a:p>
          <a:p>
            <a:endParaRPr lang="en-US" sz="3200">
              <a:latin typeface="Calibri" pitchFamily="34" charset="0"/>
            </a:endParaRPr>
          </a:p>
          <a:p>
            <a:r>
              <a:rPr lang="en-US" sz="3200">
                <a:latin typeface="Calibri" pitchFamily="34" charset="0"/>
              </a:rPr>
              <a:t>• Identify and assess any reasonably foreseeable risks associated with hazardous conditions attributable to company operations and prevent or mitigate such risks.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goals%2520in%2520life"/>
          <p:cNvPicPr>
            <a:picLocks noChangeAspect="1" noChangeArrowheads="1"/>
          </p:cNvPicPr>
          <p:nvPr/>
        </p:nvPicPr>
        <p:blipFill>
          <a:blip r:embed="rId3"/>
          <a:srcRect/>
          <a:stretch>
            <a:fillRect/>
          </a:stretch>
        </p:blipFill>
        <p:spPr bwMode="auto">
          <a:xfrm>
            <a:off x="0" y="0"/>
            <a:ext cx="3581400" cy="2376488"/>
          </a:xfrm>
          <a:prstGeom prst="rect">
            <a:avLst/>
          </a:prstGeom>
          <a:noFill/>
          <a:ln w="9525">
            <a:noFill/>
            <a:miter lim="800000"/>
            <a:headEnd/>
            <a:tailEnd/>
          </a:ln>
        </p:spPr>
      </p:pic>
      <p:sp>
        <p:nvSpPr>
          <p:cNvPr id="20482" name="Text Box 9"/>
          <p:cNvSpPr txBox="1">
            <a:spLocks noChangeArrowheads="1"/>
          </p:cNvSpPr>
          <p:nvPr/>
        </p:nvSpPr>
        <p:spPr bwMode="auto">
          <a:xfrm>
            <a:off x="4038600" y="457200"/>
            <a:ext cx="4724400" cy="1066800"/>
          </a:xfrm>
          <a:prstGeom prst="rect">
            <a:avLst/>
          </a:prstGeom>
          <a:noFill/>
          <a:ln w="9525">
            <a:noFill/>
            <a:miter lim="800000"/>
            <a:headEnd/>
            <a:tailEnd/>
          </a:ln>
        </p:spPr>
        <p:txBody>
          <a:bodyPr>
            <a:spAutoFit/>
          </a:bodyPr>
          <a:lstStyle/>
          <a:p>
            <a:pPr>
              <a:spcBef>
                <a:spcPct val="50000"/>
              </a:spcBef>
            </a:pPr>
            <a:r>
              <a:rPr lang="en-US" sz="3200"/>
              <a:t>What are the Goals of an Environmental Audit?</a:t>
            </a:r>
          </a:p>
        </p:txBody>
      </p:sp>
      <p:sp>
        <p:nvSpPr>
          <p:cNvPr id="20483" name="Text Box 10"/>
          <p:cNvSpPr txBox="1">
            <a:spLocks noChangeArrowheads="1"/>
          </p:cNvSpPr>
          <p:nvPr/>
        </p:nvSpPr>
        <p:spPr bwMode="auto">
          <a:xfrm>
            <a:off x="457200" y="2590800"/>
            <a:ext cx="4191000" cy="3509963"/>
          </a:xfrm>
          <a:prstGeom prst="rect">
            <a:avLst/>
          </a:prstGeom>
          <a:noFill/>
          <a:ln w="9525">
            <a:noFill/>
            <a:miter lim="800000"/>
            <a:headEnd/>
            <a:tailEnd/>
          </a:ln>
        </p:spPr>
        <p:txBody>
          <a:bodyPr>
            <a:spAutoFit/>
          </a:bodyPr>
          <a:lstStyle/>
          <a:p>
            <a:pPr>
              <a:spcBef>
                <a:spcPct val="50000"/>
              </a:spcBef>
              <a:buFontTx/>
              <a:buChar char="•"/>
            </a:pPr>
            <a:r>
              <a:rPr lang="en-US" sz="2800">
                <a:latin typeface="Calibri" pitchFamily="34" charset="0"/>
              </a:rPr>
              <a:t> Identify and document facility compliance status</a:t>
            </a:r>
          </a:p>
          <a:p>
            <a:pPr>
              <a:spcBef>
                <a:spcPct val="50000"/>
              </a:spcBef>
              <a:buFontTx/>
              <a:buChar char="•"/>
            </a:pPr>
            <a:r>
              <a:rPr lang="en-US" sz="2800">
                <a:latin typeface="Calibri" pitchFamily="34" charset="0"/>
              </a:rPr>
              <a:t> Improve overall environmental performance at facilities</a:t>
            </a:r>
          </a:p>
          <a:p>
            <a:pPr>
              <a:spcBef>
                <a:spcPct val="50000"/>
              </a:spcBef>
              <a:buFontTx/>
              <a:buChar char="•"/>
            </a:pPr>
            <a:r>
              <a:rPr lang="en-US" sz="2800">
                <a:latin typeface="Calibri" pitchFamily="34" charset="0"/>
              </a:rPr>
              <a:t> Assist facility management</a:t>
            </a:r>
          </a:p>
        </p:txBody>
      </p:sp>
      <p:sp>
        <p:nvSpPr>
          <p:cNvPr id="20484" name="Text Box 11"/>
          <p:cNvSpPr txBox="1">
            <a:spLocks noChangeArrowheads="1"/>
          </p:cNvSpPr>
          <p:nvPr/>
        </p:nvSpPr>
        <p:spPr bwMode="auto">
          <a:xfrm>
            <a:off x="4419600" y="2133600"/>
            <a:ext cx="4114800" cy="4151313"/>
          </a:xfrm>
          <a:prstGeom prst="rect">
            <a:avLst/>
          </a:prstGeom>
          <a:noFill/>
          <a:ln w="9525">
            <a:noFill/>
            <a:miter lim="800000"/>
            <a:headEnd/>
            <a:tailEnd/>
          </a:ln>
        </p:spPr>
        <p:txBody>
          <a:bodyPr>
            <a:spAutoFit/>
          </a:bodyPr>
          <a:lstStyle/>
          <a:p>
            <a:pPr>
              <a:spcBef>
                <a:spcPct val="50000"/>
              </a:spcBef>
              <a:buFontTx/>
              <a:buChar char="•"/>
            </a:pPr>
            <a:r>
              <a:rPr lang="en-US" sz="2800">
                <a:latin typeface="Calibri" pitchFamily="34" charset="0"/>
              </a:rPr>
              <a:t> Identify and assess environmental risks</a:t>
            </a:r>
          </a:p>
          <a:p>
            <a:pPr>
              <a:spcBef>
                <a:spcPct val="50000"/>
              </a:spcBef>
              <a:buFontTx/>
              <a:buChar char="•"/>
            </a:pPr>
            <a:r>
              <a:rPr lang="en-US" sz="2800">
                <a:latin typeface="Calibri" pitchFamily="34" charset="0"/>
              </a:rPr>
              <a:t> Optimize Resources</a:t>
            </a:r>
          </a:p>
          <a:p>
            <a:pPr>
              <a:spcBef>
                <a:spcPct val="50000"/>
              </a:spcBef>
              <a:buFontTx/>
              <a:buChar char="•"/>
            </a:pPr>
            <a:r>
              <a:rPr lang="en-US" sz="2800">
                <a:latin typeface="Calibri" pitchFamily="34" charset="0"/>
              </a:rPr>
              <a:t> Provide assurance to senior management</a:t>
            </a:r>
          </a:p>
          <a:p>
            <a:pPr>
              <a:spcBef>
                <a:spcPct val="50000"/>
              </a:spcBef>
              <a:buFontTx/>
              <a:buChar char="•"/>
            </a:pPr>
            <a:r>
              <a:rPr lang="en-US" sz="2800">
                <a:latin typeface="Calibri" pitchFamily="34" charset="0"/>
              </a:rPr>
              <a:t> Increase environmental awareness throughout the company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685800" y="381000"/>
            <a:ext cx="8077200" cy="1311275"/>
          </a:xfrm>
          <a:prstGeom prst="rect">
            <a:avLst/>
          </a:prstGeom>
          <a:noFill/>
          <a:ln w="9525">
            <a:noFill/>
            <a:miter lim="800000"/>
            <a:headEnd/>
            <a:tailEnd/>
          </a:ln>
        </p:spPr>
        <p:txBody>
          <a:bodyPr>
            <a:spAutoFit/>
          </a:bodyPr>
          <a:lstStyle/>
          <a:p>
            <a:pPr>
              <a:spcBef>
                <a:spcPct val="50000"/>
              </a:spcBef>
            </a:pPr>
            <a:r>
              <a:rPr lang="en-US" sz="4000">
                <a:latin typeface="Calibri" pitchFamily="34" charset="0"/>
              </a:rPr>
              <a:t>What Help Does A Company Need To Conduct An Environmental Audit?</a:t>
            </a:r>
          </a:p>
        </p:txBody>
      </p:sp>
      <p:pic>
        <p:nvPicPr>
          <p:cNvPr id="22530" name="Picture 9" descr="working_together_teamwork_and-team-building-exercises"/>
          <p:cNvPicPr>
            <a:picLocks noChangeAspect="1" noChangeArrowheads="1"/>
          </p:cNvPicPr>
          <p:nvPr/>
        </p:nvPicPr>
        <p:blipFill>
          <a:blip r:embed="rId2"/>
          <a:srcRect/>
          <a:stretch>
            <a:fillRect/>
          </a:stretch>
        </p:blipFill>
        <p:spPr bwMode="auto">
          <a:xfrm>
            <a:off x="2362200" y="2133600"/>
            <a:ext cx="3886200" cy="38147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685800" y="381000"/>
            <a:ext cx="8077200" cy="1311275"/>
          </a:xfrm>
          <a:prstGeom prst="rect">
            <a:avLst/>
          </a:prstGeom>
          <a:noFill/>
          <a:ln w="9525">
            <a:noFill/>
            <a:miter lim="800000"/>
            <a:headEnd/>
            <a:tailEnd/>
          </a:ln>
        </p:spPr>
        <p:txBody>
          <a:bodyPr>
            <a:spAutoFit/>
          </a:bodyPr>
          <a:lstStyle/>
          <a:p>
            <a:pPr>
              <a:spcBef>
                <a:spcPct val="50000"/>
              </a:spcBef>
            </a:pPr>
            <a:r>
              <a:rPr lang="en-US" sz="4000">
                <a:latin typeface="Calibri" pitchFamily="34" charset="0"/>
              </a:rPr>
              <a:t>What Help Does A Company Need To Conduct An Environmental Audit?</a:t>
            </a:r>
          </a:p>
        </p:txBody>
      </p:sp>
      <p:sp>
        <p:nvSpPr>
          <p:cNvPr id="23554" name="Text Box 3"/>
          <p:cNvSpPr txBox="1">
            <a:spLocks noChangeArrowheads="1"/>
          </p:cNvSpPr>
          <p:nvPr/>
        </p:nvSpPr>
        <p:spPr bwMode="auto">
          <a:xfrm>
            <a:off x="914400" y="1981200"/>
            <a:ext cx="6553200" cy="366713"/>
          </a:xfrm>
          <a:prstGeom prst="rect">
            <a:avLst/>
          </a:prstGeom>
          <a:noFill/>
          <a:ln w="9525">
            <a:noFill/>
            <a:miter lim="800000"/>
            <a:headEnd/>
            <a:tailEnd/>
          </a:ln>
        </p:spPr>
        <p:txBody>
          <a:bodyPr>
            <a:spAutoFit/>
          </a:bodyPr>
          <a:lstStyle/>
          <a:p>
            <a:pPr>
              <a:spcBef>
                <a:spcPct val="50000"/>
              </a:spcBef>
            </a:pPr>
            <a:endParaRPr lang="en-US"/>
          </a:p>
        </p:txBody>
      </p:sp>
      <p:sp>
        <p:nvSpPr>
          <p:cNvPr id="23555" name="Text Box 4"/>
          <p:cNvSpPr txBox="1">
            <a:spLocks noChangeArrowheads="1"/>
          </p:cNvSpPr>
          <p:nvPr/>
        </p:nvSpPr>
        <p:spPr bwMode="auto">
          <a:xfrm>
            <a:off x="762000" y="1905000"/>
            <a:ext cx="6172200" cy="641350"/>
          </a:xfrm>
          <a:prstGeom prst="rect">
            <a:avLst/>
          </a:prstGeom>
          <a:noFill/>
          <a:ln w="9525">
            <a:noFill/>
            <a:miter lim="800000"/>
            <a:headEnd/>
            <a:tailEnd/>
          </a:ln>
        </p:spPr>
        <p:txBody>
          <a:bodyPr>
            <a:spAutoFit/>
          </a:bodyPr>
          <a:lstStyle/>
          <a:p>
            <a:pPr>
              <a:spcBef>
                <a:spcPct val="50000"/>
              </a:spcBef>
            </a:pPr>
            <a:r>
              <a:rPr lang="en-US" sz="3600">
                <a:latin typeface="Calibri" pitchFamily="34" charset="0"/>
              </a:rPr>
              <a:t>It depends on the company . .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685800" y="381000"/>
            <a:ext cx="8077200" cy="1311275"/>
          </a:xfrm>
          <a:prstGeom prst="rect">
            <a:avLst/>
          </a:prstGeom>
          <a:noFill/>
          <a:ln w="9525">
            <a:noFill/>
            <a:miter lim="800000"/>
            <a:headEnd/>
            <a:tailEnd/>
          </a:ln>
        </p:spPr>
        <p:txBody>
          <a:bodyPr>
            <a:spAutoFit/>
          </a:bodyPr>
          <a:lstStyle/>
          <a:p>
            <a:pPr>
              <a:spcBef>
                <a:spcPct val="50000"/>
              </a:spcBef>
            </a:pPr>
            <a:r>
              <a:rPr lang="en-US" sz="4000">
                <a:latin typeface="Calibri" pitchFamily="34" charset="0"/>
              </a:rPr>
              <a:t>What Help Does A Company Need To Conduct An Environmental Audit?</a:t>
            </a:r>
          </a:p>
        </p:txBody>
      </p:sp>
      <p:sp>
        <p:nvSpPr>
          <p:cNvPr id="24578" name="Text Box 3"/>
          <p:cNvSpPr txBox="1">
            <a:spLocks noChangeArrowheads="1"/>
          </p:cNvSpPr>
          <p:nvPr/>
        </p:nvSpPr>
        <p:spPr bwMode="auto">
          <a:xfrm>
            <a:off x="914400" y="1981200"/>
            <a:ext cx="6553200" cy="366713"/>
          </a:xfrm>
          <a:prstGeom prst="rect">
            <a:avLst/>
          </a:prstGeom>
          <a:noFill/>
          <a:ln w="9525">
            <a:noFill/>
            <a:miter lim="800000"/>
            <a:headEnd/>
            <a:tailEnd/>
          </a:ln>
        </p:spPr>
        <p:txBody>
          <a:bodyPr>
            <a:spAutoFit/>
          </a:bodyPr>
          <a:lstStyle/>
          <a:p>
            <a:pPr>
              <a:spcBef>
                <a:spcPct val="50000"/>
              </a:spcBef>
            </a:pPr>
            <a:endParaRPr lang="en-US"/>
          </a:p>
        </p:txBody>
      </p:sp>
      <p:sp>
        <p:nvSpPr>
          <p:cNvPr id="24579" name="Text Box 4"/>
          <p:cNvSpPr txBox="1">
            <a:spLocks noChangeArrowheads="1"/>
          </p:cNvSpPr>
          <p:nvPr/>
        </p:nvSpPr>
        <p:spPr bwMode="auto">
          <a:xfrm>
            <a:off x="762000" y="1905000"/>
            <a:ext cx="6172200" cy="641350"/>
          </a:xfrm>
          <a:prstGeom prst="rect">
            <a:avLst/>
          </a:prstGeom>
          <a:noFill/>
          <a:ln w="9525">
            <a:noFill/>
            <a:miter lim="800000"/>
            <a:headEnd/>
            <a:tailEnd/>
          </a:ln>
        </p:spPr>
        <p:txBody>
          <a:bodyPr>
            <a:spAutoFit/>
          </a:bodyPr>
          <a:lstStyle/>
          <a:p>
            <a:pPr>
              <a:spcBef>
                <a:spcPct val="50000"/>
              </a:spcBef>
            </a:pPr>
            <a:r>
              <a:rPr lang="en-US" sz="3600">
                <a:latin typeface="Calibri" pitchFamily="34" charset="0"/>
              </a:rPr>
              <a:t>It depends on the company . . .</a:t>
            </a:r>
          </a:p>
        </p:txBody>
      </p:sp>
      <p:sp>
        <p:nvSpPr>
          <p:cNvPr id="24580" name="Text Box 5"/>
          <p:cNvSpPr txBox="1">
            <a:spLocks noChangeArrowheads="1"/>
          </p:cNvSpPr>
          <p:nvPr/>
        </p:nvSpPr>
        <p:spPr bwMode="auto">
          <a:xfrm>
            <a:off x="762000" y="2971800"/>
            <a:ext cx="3124200" cy="3505200"/>
          </a:xfrm>
          <a:prstGeom prst="rect">
            <a:avLst/>
          </a:prstGeom>
          <a:noFill/>
          <a:ln w="9525">
            <a:noFill/>
            <a:miter lim="800000"/>
            <a:headEnd/>
            <a:tailEnd/>
          </a:ln>
        </p:spPr>
        <p:txBody>
          <a:bodyPr>
            <a:spAutoFit/>
          </a:bodyPr>
          <a:lstStyle/>
          <a:p>
            <a:pPr>
              <a:spcBef>
                <a:spcPct val="50000"/>
              </a:spcBef>
              <a:buFontTx/>
              <a:buChar char="•"/>
            </a:pPr>
            <a:r>
              <a:rPr lang="en-US" sz="3200">
                <a:latin typeface="Calibri" pitchFamily="34" charset="0"/>
              </a:rPr>
              <a:t> Plant Manager</a:t>
            </a:r>
          </a:p>
          <a:p>
            <a:pPr>
              <a:spcBef>
                <a:spcPct val="50000"/>
              </a:spcBef>
              <a:buFontTx/>
              <a:buChar char="•"/>
            </a:pPr>
            <a:r>
              <a:rPr lang="en-US" sz="3200">
                <a:latin typeface="Calibri" pitchFamily="34" charset="0"/>
              </a:rPr>
              <a:t> Environmental Health &amp; Safety Manager</a:t>
            </a:r>
          </a:p>
          <a:p>
            <a:pPr>
              <a:spcBef>
                <a:spcPct val="50000"/>
              </a:spcBef>
              <a:buFontTx/>
              <a:buChar char="•"/>
            </a:pPr>
            <a:r>
              <a:rPr lang="en-US" sz="3200">
                <a:latin typeface="Calibri" pitchFamily="34" charset="0"/>
              </a:rPr>
              <a:t> Senior Management</a:t>
            </a:r>
          </a:p>
        </p:txBody>
      </p:sp>
      <p:sp>
        <p:nvSpPr>
          <p:cNvPr id="24581" name="Text Box 6"/>
          <p:cNvSpPr txBox="1">
            <a:spLocks noChangeArrowheads="1"/>
          </p:cNvSpPr>
          <p:nvPr/>
        </p:nvSpPr>
        <p:spPr bwMode="auto">
          <a:xfrm>
            <a:off x="4343400" y="2971800"/>
            <a:ext cx="4038600" cy="3748088"/>
          </a:xfrm>
          <a:prstGeom prst="rect">
            <a:avLst/>
          </a:prstGeom>
          <a:noFill/>
          <a:ln w="9525">
            <a:noFill/>
            <a:miter lim="800000"/>
            <a:headEnd/>
            <a:tailEnd/>
          </a:ln>
        </p:spPr>
        <p:txBody>
          <a:bodyPr>
            <a:spAutoFit/>
          </a:bodyPr>
          <a:lstStyle/>
          <a:p>
            <a:pPr>
              <a:spcBef>
                <a:spcPct val="50000"/>
              </a:spcBef>
              <a:buFontTx/>
              <a:buChar char="•"/>
            </a:pPr>
            <a:r>
              <a:rPr lang="en-US" sz="3200">
                <a:latin typeface="Calibri" pitchFamily="34" charset="0"/>
              </a:rPr>
              <a:t> Outside Environmental Consultant</a:t>
            </a:r>
          </a:p>
          <a:p>
            <a:pPr>
              <a:spcBef>
                <a:spcPct val="50000"/>
              </a:spcBef>
              <a:buFontTx/>
              <a:buChar char="•"/>
            </a:pPr>
            <a:r>
              <a:rPr lang="en-US" sz="3200">
                <a:latin typeface="Calibri" pitchFamily="34" charset="0"/>
              </a:rPr>
              <a:t> Attorney (privilege, audit policy letters, negotiates with agencies)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487</TotalTime>
  <Words>1397</Words>
  <Application>Microsoft Office PowerPoint</Application>
  <PresentationFormat>On-screen Show (4:3)</PresentationFormat>
  <Paragraphs>135</Paragraphs>
  <Slides>27</Slides>
  <Notes>9</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27</vt:i4>
      </vt:variant>
    </vt:vector>
  </HeadingPairs>
  <TitlesOfParts>
    <vt:vector size="30" baseType="lpstr">
      <vt:lpstr>Arial</vt:lpstr>
      <vt:lpstr>Calibri</vt:lpstr>
      <vt:lpstr>Office Theme</vt:lpstr>
      <vt:lpstr>How Businesses Can Take Advantage of U.S. EPA’s Audit Policy</vt:lpstr>
      <vt:lpstr>OUTLINE</vt:lpstr>
      <vt:lpstr>What Is An Environmental Audit?</vt:lpstr>
      <vt:lpstr>Slide 4</vt:lpstr>
      <vt:lpstr>Slide 5</vt:lpstr>
      <vt:lpstr>Slide 6</vt:lpstr>
      <vt:lpstr>Slide 7</vt:lpstr>
      <vt:lpstr>Slide 8</vt:lpstr>
      <vt:lpstr>Slide 9</vt:lpstr>
      <vt:lpstr>How can businesses take advantage of U.S. EPA’s Audit Policy?</vt:lpstr>
      <vt:lpstr>What Is U.S. EPA’s Audit Policy?</vt:lpstr>
      <vt:lpstr>What Are The Benefits of U.S. EPA’s Audit Policy?</vt:lpstr>
      <vt:lpstr>What Are The Conditions of U.S. EPA’s Audit Policy?</vt:lpstr>
      <vt:lpstr>What Are The Conditions of U.S. EPA’s Audit Policy?</vt:lpstr>
      <vt:lpstr>What Are The Conditions of U.S. EPA’s Audit Policy?</vt:lpstr>
      <vt:lpstr>What Are The Conditions of U.S. EPA’s Audit Policy?</vt:lpstr>
      <vt:lpstr>What Are The Conditions of U.S. EPA’s Audit Policy?</vt:lpstr>
      <vt:lpstr>What Are The Conditions of U.S. EPA’s Audit Policy?</vt:lpstr>
      <vt:lpstr>What Are The Conditions of U.S. EPA’s Audit Policy?</vt:lpstr>
      <vt:lpstr>What Are The Conditions of U.S. EPA’s Audit Policy?</vt:lpstr>
      <vt:lpstr>What Are The Conditions of U.S. EPA’s Audit Policy?</vt:lpstr>
      <vt:lpstr>What Are The New Developments Concerning U.S. EPA’s Audit Policy?</vt:lpstr>
      <vt:lpstr>What Are The New Developments Concerning U.S. EPA’s Audit Policy?</vt:lpstr>
      <vt:lpstr>How can businesses take advantage of Illinois’ Environmental Audit Law?</vt:lpstr>
      <vt:lpstr>What Is Illinois’ Environmental Audit Law?</vt:lpstr>
      <vt:lpstr>How Is Illinois’ Environmental Audit Law Different from U.S. EPA’s Audit Policy?</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Businesses Can Take Advantage of U.S. EPA’s Audit Policy</dc:title>
  <dc:creator>Kathy</dc:creator>
  <cp:lastModifiedBy>David Scriven-Young</cp:lastModifiedBy>
  <cp:revision>22</cp:revision>
  <dcterms:created xsi:type="dcterms:W3CDTF">2011-12-20T05:05:27Z</dcterms:created>
  <dcterms:modified xsi:type="dcterms:W3CDTF">2011-12-22T17:01:36Z</dcterms:modified>
</cp:coreProperties>
</file>